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85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Anthony </a:t>
            </a:r>
            <a:r>
              <a:rPr lang="en-US" dirty="0" err="1"/>
              <a:t>Nsoh</a:t>
            </a:r>
            <a:r>
              <a:rPr lang="en-US" dirty="0"/>
              <a:t> </a:t>
            </a:r>
            <a:r>
              <a:rPr lang="en-US" dirty="0" err="1"/>
              <a:t>Akunzule</a:t>
            </a:r>
            <a:r>
              <a:rPr lang="en-US" dirty="0"/>
              <a:t> – Key Expert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pPr/>
              <a:t>1</a:t>
            </a:fld>
            <a:endParaRPr lang="en-G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5EA0B4-E9C1-4DF6-B1A9-EB091122869B}"/>
              </a:ext>
            </a:extLst>
          </p:cNvPr>
          <p:cNvSpPr txBox="1"/>
          <p:nvPr/>
        </p:nvSpPr>
        <p:spPr>
          <a:xfrm>
            <a:off x="742950" y="1398250"/>
            <a:ext cx="4143267" cy="33701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lvl="0" indent="-182880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rgbClr val="DB222A"/>
                </a:solidFill>
                <a:cs typeface="Calibri" panose="020F0502020204030204" pitchFamily="34" charset="0"/>
              </a:rPr>
              <a:t>13 years as the deputy director of veterinary service for the ministry oof food and agriculture</a:t>
            </a:r>
            <a:r>
              <a:rPr lang="de-DE" sz="1200" dirty="0"/>
              <a:t>, </a:t>
            </a:r>
            <a:r>
              <a:rPr lang="en-US" sz="1200" dirty="0">
                <a:ea typeface="Times New Roman" panose="02020603050405020304" pitchFamily="18" charset="0"/>
              </a:rPr>
              <a:t>Designated trainer in biosecurity for poultry farmers. Conducts training quarterly for poultry farmers</a:t>
            </a:r>
            <a:endParaRPr lang="en-GH" sz="1200" dirty="0">
              <a:ea typeface="Times New Roman" panose="02020603050405020304" pitchFamily="18" charset="0"/>
            </a:endParaRP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DB222A"/>
                </a:solidFill>
              </a:rPr>
              <a:t>16 years as a principal veterinary officer with the ministry of food and agriculture:</a:t>
            </a:r>
          </a:p>
          <a:p>
            <a:pPr marL="182880" lvl="0" indent="-182880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ea typeface="Times New Roman" panose="02020603050405020304" pitchFamily="18" charset="0"/>
              </a:rPr>
              <a:t>Coordinated the Pan-African Rinderpest Campaign in 1995/6 and supervised technicians working on vaccination of cattle against rinderpest and also for  vaccinations in the district </a:t>
            </a:r>
            <a:endParaRPr lang="en-GH" sz="1200" dirty="0">
              <a:ea typeface="Times New Roman" panose="02020603050405020304" pitchFamily="18" charset="0"/>
            </a:endParaRPr>
          </a:p>
          <a:p>
            <a:pPr marL="182880" lvl="0" indent="-182880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ea typeface="Times New Roman" panose="02020603050405020304" pitchFamily="18" charset="0"/>
              </a:rPr>
              <a:t>Taught  farmers on the health and husbandry management of animals.</a:t>
            </a:r>
            <a:endParaRPr lang="de-DE" sz="1200" dirty="0"/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DB222A"/>
                </a:solidFill>
                <a:cs typeface="Calibri" panose="020F0502020204030204" pitchFamily="34" charset="0"/>
              </a:rPr>
              <a:t>2 years as a poultry advisor for microfinance and small loans centre (MASLOC) in the Volta region with the Ghana government</a:t>
            </a:r>
          </a:p>
          <a:p>
            <a:pPr marL="182880" lvl="0" indent="-182880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ea typeface="Times New Roman" panose="02020603050405020304" pitchFamily="18" charset="0"/>
              </a:rPr>
              <a:t>Supervised distribution of poultry feed, veterinary drug and day-old chicks to MASLOC beneficiary poultry farmers and training of farmers in health and husbandry management</a:t>
            </a:r>
            <a:endParaRPr lang="en-GH" sz="1200" dirty="0">
              <a:ea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924BA-111D-412D-BC05-92AC3283E340}"/>
              </a:ext>
            </a:extLst>
          </p:cNvPr>
          <p:cNvSpPr txBox="1"/>
          <p:nvPr/>
        </p:nvSpPr>
        <p:spPr>
          <a:xfrm>
            <a:off x="7945692" y="1398250"/>
            <a:ext cx="3590369" cy="20774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 err="1">
                <a:solidFill>
                  <a:prstClr val="black"/>
                </a:solidFill>
              </a:rPr>
              <a:t>Dr.</a:t>
            </a:r>
            <a:r>
              <a:rPr lang="en-GB" sz="1200" dirty="0">
                <a:solidFill>
                  <a:prstClr val="black"/>
                </a:solidFill>
              </a:rPr>
              <a:t> </a:t>
            </a:r>
            <a:r>
              <a:rPr lang="en-GB" sz="1200" dirty="0" err="1">
                <a:solidFill>
                  <a:prstClr val="black"/>
                </a:solidFill>
              </a:rPr>
              <a:t>Akunzule</a:t>
            </a:r>
            <a:r>
              <a:rPr lang="en-GB" sz="1200" dirty="0">
                <a:solidFill>
                  <a:prstClr val="black"/>
                </a:solidFill>
              </a:rPr>
              <a:t> holds a </a:t>
            </a:r>
            <a:r>
              <a:rPr lang="en-GB" sz="1200" dirty="0">
                <a:solidFill>
                  <a:srgbClr val="DB222A"/>
                </a:solidFill>
              </a:rPr>
              <a:t>certificate in animal welfare science, ethics and law 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solidFill>
                  <a:prstClr val="black"/>
                </a:solidFill>
              </a:rPr>
              <a:t>He also holds a </a:t>
            </a:r>
            <a:r>
              <a:rPr lang="en-GB" sz="1200" dirty="0">
                <a:solidFill>
                  <a:srgbClr val="DB222A"/>
                </a:solidFill>
              </a:rPr>
              <a:t>certificate</a:t>
            </a:r>
            <a:r>
              <a:rPr lang="en-GB" sz="1200" dirty="0">
                <a:solidFill>
                  <a:prstClr val="black"/>
                </a:solidFill>
              </a:rPr>
              <a:t> in </a:t>
            </a:r>
            <a:r>
              <a:rPr lang="en-GB" sz="1200" dirty="0">
                <a:solidFill>
                  <a:srgbClr val="DB222A"/>
                </a:solidFill>
              </a:rPr>
              <a:t>epidemiology of Avian Influenza control, Senegal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solidFill>
                  <a:srgbClr val="DB222A"/>
                </a:solidFill>
              </a:rPr>
              <a:t>Master of professional studies </a:t>
            </a:r>
            <a:r>
              <a:rPr lang="en-GB" sz="1200" dirty="0">
                <a:solidFill>
                  <a:prstClr val="black"/>
                </a:solidFill>
              </a:rPr>
              <a:t>in </a:t>
            </a:r>
            <a:r>
              <a:rPr lang="en-GB" sz="1200" dirty="0">
                <a:solidFill>
                  <a:srgbClr val="DB222A"/>
                </a:solidFill>
              </a:rPr>
              <a:t>Agriculture</a:t>
            </a:r>
            <a:r>
              <a:rPr lang="en-GB" sz="1200" dirty="0">
                <a:solidFill>
                  <a:prstClr val="black"/>
                </a:solidFill>
              </a:rPr>
              <a:t> from </a:t>
            </a:r>
            <a:r>
              <a:rPr lang="en-GB" sz="1200" dirty="0">
                <a:solidFill>
                  <a:srgbClr val="DB222A"/>
                </a:solidFill>
              </a:rPr>
              <a:t>Cornell University, Ithaca, New York, USA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 err="1">
                <a:solidFill>
                  <a:prstClr val="black"/>
                </a:solidFill>
              </a:rPr>
              <a:t>Certificte</a:t>
            </a:r>
            <a:r>
              <a:rPr lang="en-GB" sz="1200" dirty="0">
                <a:solidFill>
                  <a:prstClr val="black"/>
                </a:solidFill>
              </a:rPr>
              <a:t> in </a:t>
            </a:r>
            <a:r>
              <a:rPr lang="en-GB" sz="1200" dirty="0">
                <a:solidFill>
                  <a:srgbClr val="DB222A"/>
                </a:solidFill>
              </a:rPr>
              <a:t>resource management </a:t>
            </a:r>
            <a:r>
              <a:rPr lang="en-GB" sz="1200" dirty="0">
                <a:solidFill>
                  <a:prstClr val="black"/>
                </a:solidFill>
              </a:rPr>
              <a:t>from </a:t>
            </a:r>
            <a:r>
              <a:rPr lang="en-GB" sz="1200" dirty="0">
                <a:solidFill>
                  <a:srgbClr val="DB222A"/>
                </a:solidFill>
              </a:rPr>
              <a:t>GIMPA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solidFill>
                  <a:srgbClr val="DB222A"/>
                </a:solidFill>
              </a:rPr>
              <a:t>Doctor of veterinary medicine </a:t>
            </a:r>
            <a:r>
              <a:rPr lang="en-GB" sz="1200" dirty="0">
                <a:solidFill>
                  <a:prstClr val="black"/>
                </a:solidFill>
              </a:rPr>
              <a:t>from </a:t>
            </a:r>
            <a:r>
              <a:rPr lang="en-GB" sz="1200" dirty="0">
                <a:solidFill>
                  <a:srgbClr val="DB222A"/>
                </a:solidFill>
              </a:rPr>
              <a:t>Kharkov </a:t>
            </a:r>
            <a:r>
              <a:rPr lang="en-GB" sz="1200" dirty="0" err="1">
                <a:solidFill>
                  <a:srgbClr val="DB222A"/>
                </a:solidFill>
              </a:rPr>
              <a:t>Zooveterinary</a:t>
            </a:r>
            <a:r>
              <a:rPr lang="en-GB" sz="1200" dirty="0">
                <a:solidFill>
                  <a:srgbClr val="DB222A"/>
                </a:solidFill>
              </a:rPr>
              <a:t> Institute, Kharkov, Ukraine 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solidFill>
                  <a:prstClr val="black"/>
                </a:solidFill>
              </a:rPr>
              <a:t>He speaks</a:t>
            </a:r>
            <a:r>
              <a:rPr lang="en-GB" sz="1200" dirty="0">
                <a:solidFill>
                  <a:srgbClr val="DB222A"/>
                </a:solidFill>
              </a:rPr>
              <a:t> English fluently</a:t>
            </a:r>
            <a:endParaRPr lang="en-GB" sz="1200" dirty="0">
              <a:solidFill>
                <a:prstClr val="black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46CF67-F70F-48E8-9EF3-DC21C27649CC}"/>
              </a:ext>
            </a:extLst>
          </p:cNvPr>
          <p:cNvSpPr txBox="1"/>
          <p:nvPr/>
        </p:nvSpPr>
        <p:spPr>
          <a:xfrm>
            <a:off x="5141843" y="4016574"/>
            <a:ext cx="2536837" cy="2185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642915">
              <a:spcAft>
                <a:spcPts val="300"/>
              </a:spcAft>
              <a:defRPr/>
            </a:pPr>
            <a:r>
              <a:rPr lang="en-US" sz="1200" b="1" dirty="0">
                <a:solidFill>
                  <a:prstClr val="white"/>
                </a:solidFill>
              </a:rPr>
              <a:t>Introduction</a:t>
            </a:r>
          </a:p>
          <a:p>
            <a:pPr algn="ctr">
              <a:spcAft>
                <a:spcPts val="300"/>
              </a:spcAft>
            </a:pPr>
            <a:r>
              <a:rPr lang="en-US" sz="1200" dirty="0">
                <a:solidFill>
                  <a:schemeClr val="bg1"/>
                </a:solidFill>
                <a:ea typeface="Times New Roman" panose="02020603050405020304" pitchFamily="18" charset="0"/>
              </a:rPr>
              <a:t>Dr. </a:t>
            </a:r>
            <a:r>
              <a:rPr lang="en-US" sz="1200" dirty="0" err="1">
                <a:solidFill>
                  <a:schemeClr val="bg1"/>
                </a:solidFill>
                <a:ea typeface="Times New Roman" panose="02020603050405020304" pitchFamily="18" charset="0"/>
              </a:rPr>
              <a:t>Akunzule</a:t>
            </a:r>
            <a:r>
              <a:rPr lang="en-US" sz="1200" dirty="0">
                <a:solidFill>
                  <a:schemeClr val="bg1"/>
                </a:solidFill>
                <a:ea typeface="Times New Roman" panose="02020603050405020304" pitchFamily="18" charset="0"/>
              </a:rPr>
              <a:t> is experienced in emergency preparedness for livestock and crops.  Her conducted the socio-economic impact assessment of African Swine Fever in Ghana. He participated in the work of the joint FAO/World Bank/OIE/AU-IBAR mission on Integrated National Action </a:t>
            </a:r>
            <a:r>
              <a:rPr lang="en-US" sz="1200" dirty="0" err="1">
                <a:solidFill>
                  <a:schemeClr val="bg1"/>
                </a:solidFill>
                <a:ea typeface="Times New Roman" panose="02020603050405020304" pitchFamily="18" charset="0"/>
              </a:rPr>
              <a:t>Programmes</a:t>
            </a:r>
            <a:r>
              <a:rPr lang="en-US" sz="1200" dirty="0">
                <a:solidFill>
                  <a:schemeClr val="bg1"/>
                </a:solidFill>
                <a:ea typeface="Times New Roman" panose="02020603050405020304" pitchFamily="18" charset="0"/>
              </a:rPr>
              <a:t> (INAP) for avian influenza and human pandemic for Ghana from 1-14 October 2008.</a:t>
            </a:r>
            <a:endParaRPr lang="en-GH" sz="12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38" name="Rectangle: Single Corner Rounded 37">
            <a:extLst>
              <a:ext uri="{FF2B5EF4-FFF2-40B4-BE49-F238E27FC236}">
                <a16:creationId xmlns:a16="http://schemas.microsoft.com/office/drawing/2014/main" id="{98F7E171-AEA4-48D2-8944-EDBCCCE5D31E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950B523-C597-4103-9AD0-F5CAC5C47A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40" name="Rectangle: Single Corner Rounded 39">
            <a:extLst>
              <a:ext uri="{FF2B5EF4-FFF2-40B4-BE49-F238E27FC236}">
                <a16:creationId xmlns:a16="http://schemas.microsoft.com/office/drawing/2014/main" id="{CD62DEA5-EDC4-4D27-A292-7AB2C2385EE9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C20A4E8-D6F0-4E6F-8F97-CBF230FD8F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3E6E444-8A2A-4079-93EB-F66AFDB9FD1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4DFFCD9-27BF-47DC-BC3F-40A3D636B1D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4CDA456-26A1-DB48-9794-0415035722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2450943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273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Dr. Anthony Nsoh Akunzule – Key Expert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2020-10-02T10:18:37Z</dcterms:modified>
</cp:coreProperties>
</file>